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77" r:id="rId9"/>
    <p:sldId id="259" r:id="rId10"/>
    <p:sldId id="274" r:id="rId11"/>
    <p:sldId id="275" r:id="rId12"/>
    <p:sldId id="263" r:id="rId13"/>
    <p:sldId id="266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9" r:id="rId22"/>
    <p:sldId id="280" r:id="rId23"/>
    <p:sldId id="285" r:id="rId24"/>
    <p:sldId id="286" r:id="rId25"/>
    <p:sldId id="287" r:id="rId26"/>
    <p:sldId id="288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5590"/>
    <a:srgbClr val="60FDF9"/>
    <a:srgbClr val="DA9E08"/>
    <a:srgbClr val="FE9700"/>
    <a:srgbClr val="FFFFFF"/>
    <a:srgbClr val="CEAC58"/>
    <a:srgbClr val="61FDF9"/>
    <a:srgbClr val="671E12"/>
    <a:srgbClr val="ED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6" autoAdjust="0"/>
    <p:restoredTop sz="94660"/>
  </p:normalViewPr>
  <p:slideViewPr>
    <p:cSldViewPr snapToGrid="0">
      <p:cViewPr>
        <p:scale>
          <a:sx n="70" d="100"/>
          <a:sy n="70" d="100"/>
        </p:scale>
        <p:origin x="1094" y="288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Increase in </a:t>
            </a:r>
            <a:r>
              <a:rPr lang="en-US" b="0" dirty="0"/>
              <a:t>Labor Force</a:t>
            </a:r>
            <a:r>
              <a:rPr lang="en-US" dirty="0"/>
              <a:t> in Pakistan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 Force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2021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68.8</c:v>
                </c:pt>
                <c:pt idx="1">
                  <c:v>71.8</c:v>
                </c:pt>
                <c:pt idx="2">
                  <c:v>80.900000000000006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CF-49E3-8160-54974EAFEAAB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6432016"/>
        <c:axId val="132548480"/>
      </c:lineChart>
      <c:catAx>
        <c:axId val="114643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32548480"/>
        <c:crosses val="autoZero"/>
        <c:auto val="1"/>
        <c:lblAlgn val="ctr"/>
        <c:lblOffset val="100"/>
        <c:noMultiLvlLbl val="0"/>
      </c:catAx>
      <c:valAx>
        <c:axId val="13254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Individuals in</a:t>
                </a:r>
                <a:r>
                  <a:rPr lang="en-US" baseline="0" dirty="0"/>
                  <a:t> Millions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146432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Hired</a:t>
            </a:r>
          </a:p>
        </c:rich>
      </c:tx>
      <c:layout>
        <c:manualLayout>
          <c:xMode val="edge"/>
          <c:yMode val="edge"/>
          <c:x val="0.40079935412896128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33-4411-A1B5-476801C0880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3-4411-A1B5-476801C0880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411-A1B5-476801C08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</a:t>
            </a:r>
          </a:p>
        </c:rich>
      </c:tx>
      <c:layout>
        <c:manualLayout>
          <c:xMode val="edge"/>
          <c:yMode val="edge"/>
          <c:x val="0.37097426535822464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4660-9844-F896910DE8B1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B-4660-9844-F896910DE8B1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B-4660-9844-F896910DE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Demand</a:t>
            </a:r>
          </a:p>
        </c:rich>
      </c:tx>
      <c:layout>
        <c:manualLayout>
          <c:xMode val="edge"/>
          <c:yMode val="edge"/>
          <c:x val="0.34777697409209613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2-4E89-8A81-97696C985A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2-4E89-8A81-97696C985A89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A2-4E89-8A81-97696C985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Favoritism</a:t>
            </a:r>
          </a:p>
        </c:rich>
      </c:tx>
      <c:layout>
        <c:manualLayout>
          <c:xMode val="edge"/>
          <c:yMode val="edge"/>
          <c:x val="0.32126578407366346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81-4C22-8EE5-751621B23BA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81-4C22-8EE5-751621B23BA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81-4C22-8EE5-751621B23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804E-A7CF-49CC-A8B0-BAE4CCE434C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ABF5-AF1A-4929-9529-7F9F2C2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9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C80A-C4AD-40C8-8073-0B07C89920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microsoft.com/office/2017/06/relationships/model3d" Target="../media/model3d2.glb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50.sv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jpeg"/><Relationship Id="rId2" Type="http://schemas.openxmlformats.org/officeDocument/2006/relationships/image" Target="../media/image53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7EA36-0C20-4B95-B6EA-01C0181A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41" y="2077720"/>
            <a:ext cx="4397518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578498"/>
            <a:ext cx="5415280" cy="2500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Artificial Intelligence Reshaping Human Resource Management : A Review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	 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IEEE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10.1109/ICATMRI51801.2020.9398420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ALIF has Modular Design for Versatility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plug-and-play arm design is a novel approach for scalability and flexibility. 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</a:t>
            </a:r>
            <a:r>
              <a:rPr lang="en-US" sz="14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(e.g., HR, tailoring assistance)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significant innovation.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EEF7F9-8F33-49BD-AD86-F8DFA86CAE65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F7B76-EAA5-4CBF-9554-9FC870F44FD4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9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9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111551" y="1847461"/>
            <a:ext cx="5380860" cy="101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AI-HRM: Artificial Intelligence in Human Resource</a:t>
            </a: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303037"/>
            <a:ext cx="5415280" cy="24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End-to-End HR System and Inter-Domain Integration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Unlike systems that focus solely on resume screening or candidate recommendations, ALIF offers end-to-end HR automation including: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Resume analysis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Physical interaction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Interviewing (both technical and personality-based)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 generation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2117B5-7450-41F1-977F-5A7975B59A2B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BFEA-72B3-43CB-8165-0E5988520ABB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" y="2449666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56243" y="2357186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356">
            <a:off x="933751" y="2264126"/>
            <a:ext cx="697484" cy="522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662230" y="569343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129312" y="1436505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motivation mainly comes from the fact that the industry is facing such situations.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B9B66F-3326-47D2-8464-C578BDD1716C}"/>
              </a:ext>
            </a:extLst>
          </p:cNvPr>
          <p:cNvSpPr txBox="1">
            <a:spLocks/>
          </p:cNvSpPr>
          <p:nvPr/>
        </p:nvSpPr>
        <p:spPr>
          <a:xfrm>
            <a:off x="3129312" y="4011233"/>
            <a:ext cx="6130050" cy="1039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to revolutionize the industry with our generalized system which can have its use-case in multiple domains.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A348139-0180-43C8-8F85-C201E89105CF}"/>
              </a:ext>
            </a:extLst>
          </p:cNvPr>
          <p:cNvSpPr txBox="1">
            <a:spLocks/>
          </p:cNvSpPr>
          <p:nvPr/>
        </p:nvSpPr>
        <p:spPr>
          <a:xfrm>
            <a:off x="3129312" y="2694931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are motivated to present our solution as a robot which not only can be trained to do interviews but can also be trained on general tasks for other industries.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1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A8EF81-B945-44CC-94B7-D100FED9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53E5A-0D1A-4D3A-A9F1-201A9E3BD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9" y="2564610"/>
            <a:ext cx="2263788" cy="226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0C9F2-0F67-4D66-ABF3-15DFA3C8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99" y="2229075"/>
            <a:ext cx="549246" cy="73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5F8C-BE52-4EA5-BBCC-160FE13D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96" y="1588934"/>
            <a:ext cx="1516274" cy="113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D18F0A-73FD-4B3F-A20F-76D6722611BA}"/>
              </a:ext>
            </a:extLst>
          </p:cNvPr>
          <p:cNvSpPr/>
          <p:nvPr/>
        </p:nvSpPr>
        <p:spPr>
          <a:xfrm>
            <a:off x="0" y="-650919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01BEDD-4F02-4B3E-9527-2450AFC974BC}"/>
              </a:ext>
            </a:extLst>
          </p:cNvPr>
          <p:cNvSpPr txBox="1">
            <a:spLocks/>
          </p:cNvSpPr>
          <p:nvPr/>
        </p:nvSpPr>
        <p:spPr>
          <a:xfrm>
            <a:off x="2624368" y="-701010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9EA87-176A-4BDC-9C6B-7F8506F09A5B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2E141E-BC5C-454A-AE33-BF06ECE2E3B2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6000">
                <a:srgbClr val="CEAC58">
                  <a:alpha val="0"/>
                </a:srgbClr>
              </a:gs>
              <a:gs pos="49400">
                <a:srgbClr val="DA9E08"/>
              </a:gs>
              <a:gs pos="100000">
                <a:srgbClr val="FE97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97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F88C02-EC3D-4C2C-BB50-2F06DFEFF2F4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Wall E is an AI robot from the Pixar movie which ignited our motivation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F2B3E0-3DAF-4409-9123-6D68DDEF2DA2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DA9E08"/>
                </a:solidFill>
                <a:latin typeface="Satoshi" pitchFamily="50" charset="0"/>
                <a:cs typeface="Poppins" panose="00000500000000000000" pitchFamily="2" charset="0"/>
              </a:rPr>
              <a:t>Wall-E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9709-787F-4399-A37D-1F8932C9AAF2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7032B-4C4A-401C-9B62-75B01B1CB751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657" y="2209025"/>
            <a:ext cx="3258653" cy="2439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6" y="2575947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36559" y="2483467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8901">
            <a:off x="907968" y="2129134"/>
            <a:ext cx="768619" cy="5761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3709463" y="-874678"/>
            <a:ext cx="4592319" cy="87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549DE1-0A74-4A4B-A8D7-EBB1A76FD7F5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 an AI pet robot designed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LivingAI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ignited our motivation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4BB669-6AC5-4443-8B3B-5F4917B780C9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5D5590"/>
                </a:solidFill>
                <a:latin typeface="Satoshi" pitchFamily="50" charset="0"/>
                <a:cs typeface="Poppins" panose="00000500000000000000" pitchFamily="2" charset="0"/>
              </a:rPr>
              <a:t>EMO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62651-3643-4A37-B92D-0DB9493A1C76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830BF-39C7-4246-AD47-1B30703DD9FF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C6EBC-B971-4B2A-8FF5-BF7EA0858E4E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2000">
                <a:srgbClr val="FFFFFF"/>
              </a:gs>
              <a:gs pos="50000">
                <a:srgbClr val="60FDF9"/>
              </a:gs>
              <a:gs pos="100000">
                <a:srgbClr val="5D55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8E206-7EE8-44D6-A3E6-55DEFC2C8A40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A498D-3BAB-403A-BA0C-5801589F501B}"/>
              </a:ext>
            </a:extLst>
          </p:cNvPr>
          <p:cNvSpPr txBox="1">
            <a:spLocks/>
          </p:cNvSpPr>
          <p:nvPr/>
        </p:nvSpPr>
        <p:spPr>
          <a:xfrm>
            <a:off x="3296920" y="2989825"/>
            <a:ext cx="5598160" cy="87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D4CB3-E14B-4E6D-BF3A-9C8BD660CFEC}"/>
              </a:ext>
            </a:extLst>
          </p:cNvPr>
          <p:cNvSpPr txBox="1">
            <a:spLocks/>
          </p:cNvSpPr>
          <p:nvPr/>
        </p:nvSpPr>
        <p:spPr>
          <a:xfrm>
            <a:off x="3754120" y="2719992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A look at the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D830F-82E8-4840-840D-34116DAA191C}"/>
              </a:ext>
            </a:extLst>
          </p:cNvPr>
          <p:cNvSpPr txBox="1">
            <a:spLocks/>
          </p:cNvSpPr>
          <p:nvPr/>
        </p:nvSpPr>
        <p:spPr>
          <a:xfrm>
            <a:off x="6649720" y="3868175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70498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54F292-58B9-459B-B872-2C5703AD9D28}"/>
              </a:ext>
            </a:extLst>
          </p:cNvPr>
          <p:cNvSpPr txBox="1">
            <a:spLocks/>
          </p:cNvSpPr>
          <p:nvPr/>
        </p:nvSpPr>
        <p:spPr>
          <a:xfrm>
            <a:off x="353060" y="1094813"/>
            <a:ext cx="6524070" cy="1370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The main idea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571758"/>
                  </p:ext>
                </p:extLst>
              </p:nvPr>
            </p:nvGraphicFramePr>
            <p:xfrm>
              <a:off x="7770297" y="3413619"/>
              <a:ext cx="1788131" cy="19783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131" cy="1978357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22" ay="1993277" az="560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297" y="3413619"/>
                <a:ext cx="1788131" cy="19783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D55A2C8-D06B-48CA-AD89-19F0475C4961}"/>
              </a:ext>
            </a:extLst>
          </p:cNvPr>
          <p:cNvSpPr txBox="1">
            <a:spLocks/>
          </p:cNvSpPr>
          <p:nvPr/>
        </p:nvSpPr>
        <p:spPr>
          <a:xfrm>
            <a:off x="10562668" y="2229982"/>
            <a:ext cx="1629332" cy="470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System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4A4F52-888F-4F90-AA65-8D4018CEFE8E}"/>
              </a:ext>
            </a:extLst>
          </p:cNvPr>
          <p:cNvCxnSpPr>
            <a:cxnSpLocks/>
            <a:stCxn id="15" idx="2"/>
            <a:endCxn id="4" idx="3"/>
          </p:cNvCxnSpPr>
          <p:nvPr/>
        </p:nvCxnSpPr>
        <p:spPr>
          <a:xfrm rot="5400000">
            <a:off x="9607235" y="2632699"/>
            <a:ext cx="1702271" cy="1837928"/>
          </a:xfrm>
          <a:prstGeom prst="bentConnector2">
            <a:avLst/>
          </a:prstGeom>
          <a:ln w="19050">
            <a:solidFill>
              <a:schemeClr val="bg1"/>
            </a:solidFill>
            <a:headEnd w="lg" len="lg"/>
            <a:tailEnd type="triangle" w="lg" len="lg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295FBA43-FA03-4888-8502-7C8FBC00901B}"/>
              </a:ext>
            </a:extLst>
          </p:cNvPr>
          <p:cNvSpPr txBox="1">
            <a:spLocks/>
          </p:cNvSpPr>
          <p:nvPr/>
        </p:nvSpPr>
        <p:spPr>
          <a:xfrm>
            <a:off x="353060" y="7184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E6604-14CE-45ED-AD45-C3B1D7742D5A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It will be taking audio, video input and data from sensors to create a request in specified structure in every IPO cycle. We will use a Blackbox  system that will respond to user query, generate facial expressions and limbs movement.</a:t>
            </a:r>
          </a:p>
        </p:txBody>
      </p:sp>
    </p:spTree>
    <p:extLst>
      <p:ext uri="{BB962C8B-B14F-4D97-AF65-F5344CB8AC3E}">
        <p14:creationId xmlns:p14="http://schemas.microsoft.com/office/powerpoint/2010/main" val="34193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B579-9E00-471F-B1E3-B28F71745CAE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343444"/>
                  </p:ext>
                </p:extLst>
              </p:nvPr>
            </p:nvGraphicFramePr>
            <p:xfrm>
              <a:off x="5332870" y="2810172"/>
              <a:ext cx="1526259" cy="1725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259" cy="1725336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601920" ay="2222529" az="17783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2870" y="2810172"/>
                <a:ext cx="1526259" cy="17253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D587A44A-74A4-49BD-B163-CFCB7401A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885"/>
          <a:stretch/>
        </p:blipFill>
        <p:spPr>
          <a:xfrm rot="6988099">
            <a:off x="1619383" y="3571039"/>
            <a:ext cx="461440" cy="3096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D8CDD0-2054-440A-9F91-FCE669780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91" y="3078118"/>
            <a:ext cx="1526259" cy="1526259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9527AE-1E4E-40D4-B6E0-564DB4073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83162" y="4375194"/>
            <a:ext cx="560824" cy="560824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9F6161-9D30-49D7-B153-5991EFDB8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521" t="4885" r="3642" b="3806"/>
          <a:stretch/>
        </p:blipFill>
        <p:spPr>
          <a:xfrm rot="604465">
            <a:off x="3139087" y="2437577"/>
            <a:ext cx="648972" cy="63829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5908CA-1D57-4D32-AB70-9F037D0B3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2834" y="2724495"/>
            <a:ext cx="518668" cy="51866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66937-1DA4-4E0F-899D-F9EB4EB98664}"/>
              </a:ext>
            </a:extLst>
          </p:cNvPr>
          <p:cNvGrpSpPr/>
          <p:nvPr/>
        </p:nvGrpSpPr>
        <p:grpSpPr>
          <a:xfrm>
            <a:off x="8408943" y="3951434"/>
            <a:ext cx="1427613" cy="1408343"/>
            <a:chOff x="7929345" y="3761747"/>
            <a:chExt cx="1427613" cy="140834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04F4481-7EE6-4918-83BE-AD179DB6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48013" y="3761747"/>
              <a:ext cx="908945" cy="90894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0A83-DEF4-4B5B-B99D-C20AF667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29345" y="4214265"/>
              <a:ext cx="955825" cy="955825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6BEAB-6845-483C-B181-02E74C05ADD8}"/>
              </a:ext>
            </a:extLst>
          </p:cNvPr>
          <p:cNvCxnSpPr>
            <a:cxnSpLocks/>
          </p:cNvCxnSpPr>
          <p:nvPr/>
        </p:nvCxnSpPr>
        <p:spPr>
          <a:xfrm>
            <a:off x="4569890" y="1687407"/>
            <a:ext cx="0" cy="41850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D3BE18-6D2E-4197-8C54-939FB1B05314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783056" y="2813486"/>
            <a:ext cx="1549814" cy="85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91A55C-4547-4E2A-9461-E365BD340CA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3743986" y="3672840"/>
            <a:ext cx="1588884" cy="98276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310D1B-335C-430B-B9DE-378968287A4E}"/>
              </a:ext>
            </a:extLst>
          </p:cNvPr>
          <p:cNvCxnSpPr>
            <a:cxnSpLocks/>
          </p:cNvCxnSpPr>
          <p:nvPr/>
        </p:nvCxnSpPr>
        <p:spPr>
          <a:xfrm>
            <a:off x="7617890" y="1695019"/>
            <a:ext cx="0" cy="413682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AEF26D6F-E8F6-4D94-9034-22521F0F3D23}"/>
              </a:ext>
            </a:extLst>
          </p:cNvPr>
          <p:cNvSpPr txBox="1">
            <a:spLocks/>
          </p:cNvSpPr>
          <p:nvPr/>
        </p:nvSpPr>
        <p:spPr>
          <a:xfrm>
            <a:off x="1517524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Input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A8F0CE0-A832-4A1E-93A1-168676E35AA8}"/>
              </a:ext>
            </a:extLst>
          </p:cNvPr>
          <p:cNvSpPr txBox="1">
            <a:spLocks/>
          </p:cNvSpPr>
          <p:nvPr/>
        </p:nvSpPr>
        <p:spPr>
          <a:xfrm>
            <a:off x="5328650" y="1695019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Processing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C2383E83-3A48-45E0-A3AE-2CBD347B9A40}"/>
              </a:ext>
            </a:extLst>
          </p:cNvPr>
          <p:cNvSpPr txBox="1">
            <a:spLocks/>
          </p:cNvSpPr>
          <p:nvPr/>
        </p:nvSpPr>
        <p:spPr>
          <a:xfrm>
            <a:off x="8618955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Output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8D6FF1D6-6119-449B-8BCE-F41B223ABF28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6859129" y="2983829"/>
            <a:ext cx="1493705" cy="689011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76C6E94-AE9F-4D22-8878-E133B2EF7D88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>
            <a:off x="6859129" y="3672840"/>
            <a:ext cx="1549814" cy="120902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BB347FF-438A-4F82-B3B8-0D9FBB0F8112}"/>
              </a:ext>
            </a:extLst>
          </p:cNvPr>
          <p:cNvSpPr/>
          <p:nvPr/>
        </p:nvSpPr>
        <p:spPr>
          <a:xfrm>
            <a:off x="-941910" y="1961342"/>
            <a:ext cx="45719" cy="872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C2E133F-1FEF-428C-AC1D-E56FD5939B67}"/>
              </a:ext>
            </a:extLst>
          </p:cNvPr>
          <p:cNvSpPr txBox="1">
            <a:spLocks/>
          </p:cNvSpPr>
          <p:nvPr/>
        </p:nvSpPr>
        <p:spPr>
          <a:xfrm>
            <a:off x="353060" y="695906"/>
            <a:ext cx="1713879" cy="40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84BB4F-5C73-4FD6-918C-1F2CF40F7663}"/>
              </a:ext>
            </a:extLst>
          </p:cNvPr>
          <p:cNvSpPr txBox="1">
            <a:spLocks/>
          </p:cNvSpPr>
          <p:nvPr/>
        </p:nvSpPr>
        <p:spPr>
          <a:xfrm>
            <a:off x="353060" y="-1008737"/>
            <a:ext cx="16408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361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0751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BBD8AD-A499-4434-A8AC-B06E181F075C}"/>
              </a:ext>
            </a:extLst>
          </p:cNvPr>
          <p:cNvCxnSpPr>
            <a:cxnSpLocks/>
            <a:stCxn id="63" idx="6"/>
            <a:endCxn id="12" idx="1"/>
          </p:cNvCxnSpPr>
          <p:nvPr/>
        </p:nvCxnSpPr>
        <p:spPr>
          <a:xfrm>
            <a:off x="8088581" y="3423916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496053" y="356061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37598"/>
                  </p:ext>
                </p:extLst>
              </p:nvPr>
            </p:nvGraphicFramePr>
            <p:xfrm>
              <a:off x="10642531" y="1793615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2531" y="1793615"/>
                <a:ext cx="3108502" cy="32606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1FDFB7D-FB71-4A7B-9BDF-AAF48A9E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3652" y="4560576"/>
            <a:ext cx="565145" cy="5651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C57ADC-5A2C-4F60-8626-E5515596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0855" y="1816897"/>
            <a:ext cx="479909" cy="4799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F835C5-3A9B-4840-905F-454957A43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85977" y="3011168"/>
            <a:ext cx="825499" cy="8254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0C716A-DB3E-4011-8C18-91E2D1237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40" y="3146427"/>
            <a:ext cx="565145" cy="5651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C2672D-1911-44AD-9993-6AC8B79FD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632" y="1753746"/>
            <a:ext cx="606213" cy="6062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C69EB4-BCF2-480E-88AB-EC68092E0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38" y="4560576"/>
            <a:ext cx="565145" cy="56514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BC715B5-3332-4079-810A-7E6CF2451CA4}"/>
              </a:ext>
            </a:extLst>
          </p:cNvPr>
          <p:cNvSpPr txBox="1">
            <a:spLocks/>
          </p:cNvSpPr>
          <p:nvPr/>
        </p:nvSpPr>
        <p:spPr>
          <a:xfrm>
            <a:off x="354315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9F597F-33BD-4C67-88E2-1159C0E77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1009" y="2885122"/>
            <a:ext cx="897992" cy="10775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805B75F-C8AC-4027-8F18-0A9E550317A2}"/>
              </a:ext>
            </a:extLst>
          </p:cNvPr>
          <p:cNvSpPr txBox="1">
            <a:spLocks/>
          </p:cNvSpPr>
          <p:nvPr/>
        </p:nvSpPr>
        <p:spPr>
          <a:xfrm>
            <a:off x="3566783" y="3267250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CV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C5EE2-C334-4209-A3CA-FD7357E2CC0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2736845" y="2056851"/>
            <a:ext cx="806310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79FCE-8C43-4812-9355-DBE69B7F70F5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811476" y="3423918"/>
            <a:ext cx="717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EF831-E2E4-4AEF-A769-67CEE61887B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49368" y="2056852"/>
            <a:ext cx="7914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558F41-8EDD-4B84-B344-7F8B6E10BC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81033" y="3423916"/>
            <a:ext cx="717207" cy="5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357E76-03FE-4CD8-B966-AF0261C46203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2728797" y="4843149"/>
            <a:ext cx="2169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BC91DF-14E0-4983-8DDE-71088D2C2B2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5420764" y="2056852"/>
            <a:ext cx="1839241" cy="828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6DC74F-63C2-4646-9B93-00DE453B239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5463385" y="3423917"/>
            <a:ext cx="1347624" cy="5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B5FE01-6642-4094-BB31-914E36BB77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463383" y="3962712"/>
            <a:ext cx="1796622" cy="880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E72D0D2-5850-4B8E-A964-CF4A9BF6F2AE}"/>
              </a:ext>
            </a:extLst>
          </p:cNvPr>
          <p:cNvSpPr txBox="1">
            <a:spLocks/>
          </p:cNvSpPr>
          <p:nvPr/>
        </p:nvSpPr>
        <p:spPr>
          <a:xfrm>
            <a:off x="4873685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84FAF0-0A91-440C-AD6C-46A89F2327A6}"/>
              </a:ext>
            </a:extLst>
          </p:cNvPr>
          <p:cNvSpPr txBox="1">
            <a:spLocks/>
          </p:cNvSpPr>
          <p:nvPr/>
        </p:nvSpPr>
        <p:spPr>
          <a:xfrm>
            <a:off x="4822205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8739F1B-8FF5-494A-8AD9-587F82D00CF0}"/>
              </a:ext>
            </a:extLst>
          </p:cNvPr>
          <p:cNvSpPr txBox="1">
            <a:spLocks/>
          </p:cNvSpPr>
          <p:nvPr/>
        </p:nvSpPr>
        <p:spPr>
          <a:xfrm>
            <a:off x="4822205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685131-90C9-4384-800A-82C7D7886EA5}"/>
              </a:ext>
            </a:extLst>
          </p:cNvPr>
          <p:cNvSpPr/>
          <p:nvPr/>
        </p:nvSpPr>
        <p:spPr>
          <a:xfrm>
            <a:off x="7860791" y="3310021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5BC4419-C798-4EEB-93F2-D21702512B1B}"/>
              </a:ext>
            </a:extLst>
          </p:cNvPr>
          <p:cNvSpPr txBox="1">
            <a:spLocks/>
          </p:cNvSpPr>
          <p:nvPr/>
        </p:nvSpPr>
        <p:spPr>
          <a:xfrm>
            <a:off x="6955837" y="4098954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40441E1-BB50-4003-BEFF-590224F19B82}"/>
              </a:ext>
            </a:extLst>
          </p:cNvPr>
          <p:cNvSpPr txBox="1">
            <a:spLocks/>
          </p:cNvSpPr>
          <p:nvPr/>
        </p:nvSpPr>
        <p:spPr>
          <a:xfrm>
            <a:off x="2128939" y="2367117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6FBD64-DA14-4878-B879-8114B1B18F3B}"/>
              </a:ext>
            </a:extLst>
          </p:cNvPr>
          <p:cNvSpPr txBox="1">
            <a:spLocks/>
          </p:cNvSpPr>
          <p:nvPr/>
        </p:nvSpPr>
        <p:spPr>
          <a:xfrm>
            <a:off x="1943727" y="3728622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3DED518-E21E-48EB-A839-8B7B89C35A91}"/>
              </a:ext>
            </a:extLst>
          </p:cNvPr>
          <p:cNvSpPr txBox="1">
            <a:spLocks/>
          </p:cNvSpPr>
          <p:nvPr/>
        </p:nvSpPr>
        <p:spPr>
          <a:xfrm>
            <a:off x="1943727" y="5214011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868459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8" presetClass="emph" presetSubtype="128" accel="20000" decel="2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60" grpId="0"/>
      <p:bldP spid="61" grpId="0"/>
      <p:bldP spid="62" grpId="0"/>
      <p:bldP spid="63" grpId="0" animBg="1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9032561" y="381935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029841"/>
                  </p:ext>
                </p:extLst>
              </p:nvPr>
            </p:nvGraphicFramePr>
            <p:xfrm>
              <a:off x="-1554251" y="1798699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4251" y="1798699"/>
                <a:ext cx="3108502" cy="3260601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000E9-059A-48BC-B1CD-864A80439EE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93533" y="3429000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4FA1ED8-B84F-4BF4-B878-DFA6AFD5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630" y="2890205"/>
            <a:ext cx="897992" cy="10775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0C6155-6171-4954-AC5F-185218A4EF55}"/>
              </a:ext>
            </a:extLst>
          </p:cNvPr>
          <p:cNvSpPr/>
          <p:nvPr/>
        </p:nvSpPr>
        <p:spPr>
          <a:xfrm>
            <a:off x="1465743" y="3315105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9CF59-B027-4832-8517-AFF1CB0F80DF}"/>
              </a:ext>
            </a:extLst>
          </p:cNvPr>
          <p:cNvSpPr txBox="1">
            <a:spLocks/>
          </p:cNvSpPr>
          <p:nvPr/>
        </p:nvSpPr>
        <p:spPr>
          <a:xfrm>
            <a:off x="4247483" y="4081690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D17B5A-84C1-4796-8C83-87EB91395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6904" y="1816897"/>
            <a:ext cx="479909" cy="4799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DB67F7-B63B-4CF9-ACF4-01B9D1932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9" y="3146427"/>
            <a:ext cx="565145" cy="5651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A1B42-7806-4A75-90D8-C35BFE9CF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7" y="4560576"/>
            <a:ext cx="565145" cy="5651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FEAE-1D17-409C-B6A1-913D2FD5862A}"/>
              </a:ext>
            </a:extLst>
          </p:cNvPr>
          <p:cNvSpPr txBox="1">
            <a:spLocks/>
          </p:cNvSpPr>
          <p:nvPr/>
        </p:nvSpPr>
        <p:spPr>
          <a:xfrm>
            <a:off x="6679734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24ED8D-12C9-4B33-B8A7-490912AA6C55}"/>
              </a:ext>
            </a:extLst>
          </p:cNvPr>
          <p:cNvSpPr txBox="1">
            <a:spLocks/>
          </p:cNvSpPr>
          <p:nvPr/>
        </p:nvSpPr>
        <p:spPr>
          <a:xfrm>
            <a:off x="6628254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297EBD-860B-4AA2-ACEB-827E5069E056}"/>
              </a:ext>
            </a:extLst>
          </p:cNvPr>
          <p:cNvSpPr txBox="1">
            <a:spLocks/>
          </p:cNvSpPr>
          <p:nvPr/>
        </p:nvSpPr>
        <p:spPr>
          <a:xfrm>
            <a:off x="6628254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791DF0-BDA4-4FC9-9A35-4E0D84ACD92A}"/>
              </a:ext>
            </a:extLst>
          </p:cNvPr>
          <p:cNvSpPr txBox="1">
            <a:spLocks/>
          </p:cNvSpPr>
          <p:nvPr/>
        </p:nvSpPr>
        <p:spPr>
          <a:xfrm>
            <a:off x="822691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055972-8BD1-472C-A4D3-586D54B799A4}"/>
              </a:ext>
            </a:extLst>
          </p:cNvPr>
          <p:cNvSpPr txBox="1">
            <a:spLocks/>
          </p:cNvSpPr>
          <p:nvPr/>
        </p:nvSpPr>
        <p:spPr>
          <a:xfrm>
            <a:off x="8250542" y="3267250"/>
            <a:ext cx="717207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238E2-B245-412A-B165-1F12B2B4DCB5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7226813" y="2056851"/>
            <a:ext cx="100010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DD318-D2A1-445B-8686-17C9561E7A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269434" y="3423917"/>
            <a:ext cx="981108" cy="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AB069-1E8B-4835-81FA-588CBAA9EA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864793" y="2056852"/>
            <a:ext cx="91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3E67-DE09-497A-A674-E012A7503D3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8967749" y="3423917"/>
            <a:ext cx="754266" cy="1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D3743-4E45-4BE6-8E00-DFDBBC94B4A7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7269432" y="4834758"/>
            <a:ext cx="2512842" cy="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81FD96-B411-41EF-80A5-EBC05785CE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191622" y="2056852"/>
            <a:ext cx="1555282" cy="137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2603B8-0320-447B-A852-85222229317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91622" y="3429000"/>
            <a:ext cx="15126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2C169-69D5-488A-A8CE-DEB7C905FDB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91622" y="3423916"/>
            <a:ext cx="1512665" cy="1419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4AE9B4A4-A3C2-4B6C-9531-E42EA27AF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7513" y="1816897"/>
            <a:ext cx="479909" cy="47990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7AB912-1087-49B3-A9C7-FB98A00AC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2015" y="3161296"/>
            <a:ext cx="550276" cy="5502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C47A19E-C91C-4717-807C-0BF299161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2274" y="4610216"/>
            <a:ext cx="449084" cy="449084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DC72BDA-FFFE-4709-BAF6-404C5606BEC4}"/>
              </a:ext>
            </a:extLst>
          </p:cNvPr>
          <p:cNvSpPr txBox="1">
            <a:spLocks/>
          </p:cNvSpPr>
          <p:nvPr/>
        </p:nvSpPr>
        <p:spPr>
          <a:xfrm>
            <a:off x="9503523" y="2334846"/>
            <a:ext cx="980020" cy="335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FD6E57-D443-4C38-AF62-A15DE65A4380}"/>
              </a:ext>
            </a:extLst>
          </p:cNvPr>
          <p:cNvSpPr txBox="1">
            <a:spLocks/>
          </p:cNvSpPr>
          <p:nvPr/>
        </p:nvSpPr>
        <p:spPr>
          <a:xfrm>
            <a:off x="9527456" y="3717976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0147A8D-BE6D-49FF-81AF-4F4239C4F30D}"/>
              </a:ext>
            </a:extLst>
          </p:cNvPr>
          <p:cNvSpPr txBox="1">
            <a:spLocks/>
          </p:cNvSpPr>
          <p:nvPr/>
        </p:nvSpPr>
        <p:spPr>
          <a:xfrm>
            <a:off x="9420666" y="5084668"/>
            <a:ext cx="1155073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10C2BE25-B9AC-4C1C-95DB-AF0AEB38ADF4}"/>
              </a:ext>
            </a:extLst>
          </p:cNvPr>
          <p:cNvSpPr/>
          <p:nvPr/>
        </p:nvSpPr>
        <p:spPr>
          <a:xfrm rot="21317472">
            <a:off x="9677750" y="4716822"/>
            <a:ext cx="10117870" cy="10117843"/>
          </a:xfrm>
          <a:prstGeom prst="blockArc">
            <a:avLst>
              <a:gd name="adj1" fmla="val 12218545"/>
              <a:gd name="adj2" fmla="val 15218856"/>
              <a:gd name="adj3" fmla="val 198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0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8" grpId="0"/>
      <p:bldP spid="19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14B7C6-C0A7-4C0A-9EA8-49017EB7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A8017A-E168-4DFB-AB71-7DC8ACD520A0}"/>
              </a:ext>
            </a:extLst>
          </p:cNvPr>
          <p:cNvSpPr/>
          <p:nvPr/>
        </p:nvSpPr>
        <p:spPr>
          <a:xfrm>
            <a:off x="-533401" y="-158620"/>
            <a:ext cx="13258800" cy="708119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982988"/>
            <a:ext cx="4983480" cy="1524000"/>
          </a:xfrm>
        </p:spPr>
        <p:txBody>
          <a:bodyPr anchor="ctr">
            <a:noAutofit/>
          </a:bodyPr>
          <a:lstStyle/>
          <a:p>
            <a:pPr algn="l"/>
            <a:r>
              <a:rPr lang="en-US" sz="10000" dirty="0">
                <a:solidFill>
                  <a:schemeClr val="bg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2643DC-7D96-4CCB-B040-1DE1CF3E268C}"/>
              </a:ext>
            </a:extLst>
          </p:cNvPr>
          <p:cNvSpPr txBox="1">
            <a:spLocks/>
          </p:cNvSpPr>
          <p:nvPr/>
        </p:nvSpPr>
        <p:spPr>
          <a:xfrm>
            <a:off x="548640" y="4506988"/>
            <a:ext cx="498348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The First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48640" y="5582242"/>
            <a:ext cx="554736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FD70-349E-4B04-B5B4-9CA805692128}"/>
              </a:ext>
            </a:extLst>
          </p:cNvPr>
          <p:cNvGrpSpPr/>
          <p:nvPr/>
        </p:nvGrpSpPr>
        <p:grpSpPr>
          <a:xfrm>
            <a:off x="5008121" y="72941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54F08A-38BC-487E-8E51-53AE75053C04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387BBE-326A-4BB3-AC88-8402E481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CEBE5E-939A-4304-B669-D8D9BA9DDC3B}"/>
              </a:ext>
            </a:extLst>
          </p:cNvPr>
          <p:cNvGrpSpPr/>
          <p:nvPr/>
        </p:nvGrpSpPr>
        <p:grpSpPr>
          <a:xfrm>
            <a:off x="639569" y="8487199"/>
            <a:ext cx="1863451" cy="1890268"/>
            <a:chOff x="639569" y="1613959"/>
            <a:chExt cx="1863451" cy="18902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8CC895C-6F37-4511-A024-CEB17B83AC8D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CC72BE-FA60-4937-9ECE-B1311AD1B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618350"/>
              <a:ext cx="1789378" cy="1885877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C20FBB-628D-4226-A894-5ACD2842BCB4}"/>
              </a:ext>
            </a:extLst>
          </p:cNvPr>
          <p:cNvGrpSpPr/>
          <p:nvPr/>
        </p:nvGrpSpPr>
        <p:grpSpPr>
          <a:xfrm>
            <a:off x="2823845" y="846926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C77B7D-FA66-453F-91EE-0A63654A98F9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519F65-89DA-492B-9E44-5BB3808C9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FA2284-692A-43C8-92F7-834EDE8C5FCA}"/>
              </a:ext>
            </a:extLst>
          </p:cNvPr>
          <p:cNvGrpSpPr/>
          <p:nvPr/>
        </p:nvGrpSpPr>
        <p:grpSpPr>
          <a:xfrm>
            <a:off x="7504703" y="843878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53FADB-267D-4D5A-B3B0-EACE83FEC0B3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1C119C5-255B-412C-BAB1-FC56B3C83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ABAE3-2A49-4FEF-A786-92AB60B71C90}"/>
              </a:ext>
            </a:extLst>
          </p:cNvPr>
          <p:cNvGrpSpPr/>
          <p:nvPr/>
        </p:nvGrpSpPr>
        <p:grpSpPr>
          <a:xfrm>
            <a:off x="9688979" y="843128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BA495B7-EFE2-4F15-95C9-5DC46DD57EB4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B1ACBF-58CF-4719-9881-303966DFA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10916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E5625637-0A1E-4AAD-998D-767CDB7EA00B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effectLst/>
                <a:latin typeface="Satoshi" pitchFamily="50" charset="0"/>
                <a:cs typeface="Poppins" panose="00000500000000000000" pitchFamily="2" charset="0"/>
              </a:rPr>
              <a:t>The body of ALIF will be 3D-printed and will consist of a base (with </a:t>
            </a:r>
            <a:r>
              <a:rPr lang="en-US" sz="2000" dirty="0" err="1">
                <a:effectLst/>
                <a:latin typeface="Satoshi" pitchFamily="50" charset="0"/>
                <a:cs typeface="Poppins" panose="00000500000000000000" pitchFamily="2" charset="0"/>
              </a:rPr>
              <a:t>mecanum</a:t>
            </a:r>
            <a:r>
              <a:rPr lang="en-US" sz="2000" dirty="0">
                <a:effectLst/>
                <a:latin typeface="Satoshi" pitchFamily="50" charset="0"/>
                <a:cs typeface="Poppins" panose="00000500000000000000" pitchFamily="2" charset="0"/>
              </a:rPr>
              <a:t> wheels), the torso will hol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d battery and microcontroller. Arms with servos will be attached to both sides and there will be a face with display and camera embedded</a:t>
            </a:r>
            <a:endParaRPr lang="en-US" sz="2000" dirty="0">
              <a:effectLst/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effectLst/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097CD6-CB2E-42F4-9586-DD225DEA9B37}"/>
              </a:ext>
            </a:extLst>
          </p:cNvPr>
          <p:cNvGrpSpPr/>
          <p:nvPr/>
        </p:nvGrpSpPr>
        <p:grpSpPr>
          <a:xfrm>
            <a:off x="9606280" y="-2259180"/>
            <a:ext cx="11277600" cy="11376360"/>
            <a:chOff x="6991794" y="1329961"/>
            <a:chExt cx="4199404" cy="4236179"/>
          </a:xfrm>
        </p:grpSpPr>
        <p:sp>
          <p:nvSpPr>
            <p:cNvPr id="123" name="Circle: Hollow 122">
              <a:extLst>
                <a:ext uri="{FF2B5EF4-FFF2-40B4-BE49-F238E27FC236}">
                  <a16:creationId xmlns:a16="http://schemas.microsoft.com/office/drawing/2014/main" id="{1B00D4D2-EE3D-4A2C-96CB-E68C4347FDFC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Block Arc 123">
              <a:extLst>
                <a:ext uri="{FF2B5EF4-FFF2-40B4-BE49-F238E27FC236}">
                  <a16:creationId xmlns:a16="http://schemas.microsoft.com/office/drawing/2014/main" id="{DC0DE049-FC01-4CE7-948B-0791E7EADE47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4222B99F-C48C-4C12-AC4F-53CE34C787BE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9AA46611-FD89-4945-B876-9B9323424FCF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605CD267-1A1F-4CB5-A06C-1238C7AB4564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71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CE220063-5589-46AD-8294-EA70E5B3F65E}"/>
              </a:ext>
            </a:extLst>
          </p:cNvPr>
          <p:cNvSpPr txBox="1">
            <a:spLocks/>
          </p:cNvSpPr>
          <p:nvPr/>
        </p:nvSpPr>
        <p:spPr>
          <a:xfrm>
            <a:off x="8151820" y="4377120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Motors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6EC3365-A882-484A-B992-B42D8B48B77A}"/>
              </a:ext>
            </a:extLst>
          </p:cNvPr>
          <p:cNvSpPr txBox="1">
            <a:spLocks/>
          </p:cNvSpPr>
          <p:nvPr/>
        </p:nvSpPr>
        <p:spPr>
          <a:xfrm>
            <a:off x="8132342" y="4368553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Tyres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964AB6E-0471-4D05-9AC2-E4B2850A7BF1}"/>
              </a:ext>
            </a:extLst>
          </p:cNvPr>
          <p:cNvSpPr txBox="1">
            <a:spLocks/>
          </p:cNvSpPr>
          <p:nvPr/>
        </p:nvSpPr>
        <p:spPr>
          <a:xfrm>
            <a:off x="8139645" y="437011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Chasis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29FD4A-83E5-4D5C-B52F-F7EDDEE61603}"/>
              </a:ext>
            </a:extLst>
          </p:cNvPr>
          <p:cNvSpPr txBox="1">
            <a:spLocks/>
          </p:cNvSpPr>
          <p:nvPr/>
        </p:nvSpPr>
        <p:spPr>
          <a:xfrm>
            <a:off x="8132341" y="4371481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1262B0AC-B058-4902-A8A5-584A3AEB7C9C}"/>
              </a:ext>
            </a:extLst>
          </p:cNvPr>
          <p:cNvSpPr txBox="1">
            <a:spLocks/>
          </p:cNvSpPr>
          <p:nvPr/>
        </p:nvSpPr>
        <p:spPr>
          <a:xfrm>
            <a:off x="8132340" y="4374072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5C93F76-9DAE-49C0-B6F0-6E3DAA41B95E}"/>
              </a:ext>
            </a:extLst>
          </p:cNvPr>
          <p:cNvSpPr txBox="1">
            <a:spLocks/>
          </p:cNvSpPr>
          <p:nvPr/>
        </p:nvSpPr>
        <p:spPr>
          <a:xfrm>
            <a:off x="8139120" y="437328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Arms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FA638DA-E560-4D40-8340-2C69E51DC13C}"/>
              </a:ext>
            </a:extLst>
          </p:cNvPr>
          <p:cNvSpPr txBox="1">
            <a:spLocks/>
          </p:cNvSpPr>
          <p:nvPr/>
        </p:nvSpPr>
        <p:spPr>
          <a:xfrm>
            <a:off x="8147056" y="4362576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9495003-9BB7-4996-B573-AB972E54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5" y="3128640"/>
            <a:ext cx="1331884" cy="13318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A17C20-0D8E-49AF-B278-49DC3F38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4" y="2920970"/>
            <a:ext cx="1706813" cy="17068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93DC11-D131-4F0E-95F7-65FC3DA85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920971"/>
            <a:ext cx="1713547" cy="171354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F2BA97-723C-47C8-A507-42CB6295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5" y="2764799"/>
            <a:ext cx="1687867" cy="16878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4D68984-8657-4076-AA88-01C54A3A5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646096"/>
            <a:ext cx="1727018" cy="1907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9FEB325-7424-49B7-87AD-B3A1CADA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33" y="2496652"/>
            <a:ext cx="1910275" cy="212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5E99E6-708B-4765-9289-F22134E0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9" y="2321537"/>
            <a:ext cx="1959979" cy="217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</a:t>
            </a:r>
            <a:r>
              <a:rPr lang="en-US" sz="4000" dirty="0" err="1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alif</a:t>
            </a:r>
            <a:endParaRPr lang="en-US" sz="4000" dirty="0">
              <a:solidFill>
                <a:schemeClr val="accent2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EC3054-7E0B-40FB-9F15-8240A01F6DD8}"/>
              </a:ext>
            </a:extLst>
          </p:cNvPr>
          <p:cNvGrpSpPr/>
          <p:nvPr/>
        </p:nvGrpSpPr>
        <p:grpSpPr>
          <a:xfrm>
            <a:off x="6991794" y="1329961"/>
            <a:ext cx="4199404" cy="4236179"/>
            <a:chOff x="6991794" y="1329961"/>
            <a:chExt cx="4199404" cy="4236179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C1040E7F-CDCD-4238-A799-DE26D5949D94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FB07E29-65A3-41F0-895B-7E94837E0B6B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DB948B79-075F-4D01-A058-D8CEC11E24DC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17930AD-295E-4554-96E3-C8CB146347ED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5A4097-408A-42D9-B7E6-A4DC37B5DED5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FA7566-B4FF-475A-943A-63C8A5CA1CD3}"/>
              </a:ext>
            </a:extLst>
          </p:cNvPr>
          <p:cNvGrpSpPr/>
          <p:nvPr/>
        </p:nvGrpSpPr>
        <p:grpSpPr>
          <a:xfrm>
            <a:off x="5907960" y="1626437"/>
            <a:ext cx="2290894" cy="865965"/>
            <a:chOff x="5907960" y="1626437"/>
            <a:chExt cx="2290894" cy="865965"/>
          </a:xfrm>
        </p:grpSpPr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111A5999-7E97-4589-9F47-F0C81235BDC2}"/>
                </a:ext>
              </a:extLst>
            </p:cNvPr>
            <p:cNvSpPr txBox="1">
              <a:spLocks/>
            </p:cNvSpPr>
            <p:nvPr/>
          </p:nvSpPr>
          <p:spPr>
            <a:xfrm>
              <a:off x="7440480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1A26A434-BE9F-49F8-B66E-C6B05764A9EF}"/>
                </a:ext>
              </a:extLst>
            </p:cNvPr>
            <p:cNvSpPr txBox="1">
              <a:spLocks/>
            </p:cNvSpPr>
            <p:nvPr/>
          </p:nvSpPr>
          <p:spPr>
            <a:xfrm>
              <a:off x="5907960" y="1626437"/>
              <a:ext cx="1505213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Lower Body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83DA30-4EB5-41D2-BDC7-BDCC98D84709}"/>
              </a:ext>
            </a:extLst>
          </p:cNvPr>
          <p:cNvGrpSpPr/>
          <p:nvPr/>
        </p:nvGrpSpPr>
        <p:grpSpPr>
          <a:xfrm>
            <a:off x="9982269" y="1626437"/>
            <a:ext cx="1806829" cy="865965"/>
            <a:chOff x="9982269" y="1626437"/>
            <a:chExt cx="1806829" cy="865965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BF37B704-3CCF-41B7-9C43-86858DAD131D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9DCF3B1D-A00B-407C-AE26-C08D0FF77DFA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1626437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Torso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014B63-783B-452E-B7DD-1BB989CDBBB2}"/>
              </a:ext>
            </a:extLst>
          </p:cNvPr>
          <p:cNvGrpSpPr/>
          <p:nvPr/>
        </p:nvGrpSpPr>
        <p:grpSpPr>
          <a:xfrm>
            <a:off x="9982269" y="4483980"/>
            <a:ext cx="1806829" cy="825353"/>
            <a:chOff x="9982269" y="4483980"/>
            <a:chExt cx="1806829" cy="825353"/>
          </a:xfrm>
        </p:grpSpPr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B3E44B48-96B6-4C0C-99E5-3BE4FE7387A9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44839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5E1A9F2C-B0C9-4837-A508-2DB7B1DE5A13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4836809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Limbs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62687B-F002-41FE-B9E1-F835E1D23C1C}"/>
              </a:ext>
            </a:extLst>
          </p:cNvPr>
          <p:cNvGrpSpPr/>
          <p:nvPr/>
        </p:nvGrpSpPr>
        <p:grpSpPr>
          <a:xfrm>
            <a:off x="6231478" y="4483980"/>
            <a:ext cx="1967374" cy="734484"/>
            <a:chOff x="6231478" y="4483980"/>
            <a:chExt cx="1967374" cy="734484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D7A10B72-3AAF-4406-A3CD-644EB1A8EDE9}"/>
                </a:ext>
              </a:extLst>
            </p:cNvPr>
            <p:cNvSpPr txBox="1">
              <a:spLocks/>
            </p:cNvSpPr>
            <p:nvPr/>
          </p:nvSpPr>
          <p:spPr>
            <a:xfrm>
              <a:off x="7440478" y="4483980"/>
              <a:ext cx="758374" cy="484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0AD88526-2856-4C29-AFD9-D635884D235E}"/>
                </a:ext>
              </a:extLst>
            </p:cNvPr>
            <p:cNvSpPr txBox="1">
              <a:spLocks/>
            </p:cNvSpPr>
            <p:nvPr/>
          </p:nvSpPr>
          <p:spPr>
            <a:xfrm>
              <a:off x="6231478" y="4745940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Head</a:t>
              </a:r>
            </a:p>
          </p:txBody>
        </p:sp>
      </p:grpSp>
      <p:pic>
        <p:nvPicPr>
          <p:cNvPr id="1026" name="Picture 2" descr="JGA25-371 Gear Motor with Encoder DC 12V 280RPM">
            <a:extLst>
              <a:ext uri="{FF2B5EF4-FFF2-40B4-BE49-F238E27FC236}">
                <a16:creationId xmlns:a16="http://schemas.microsoft.com/office/drawing/2014/main" id="{03A15520-3A09-44EB-8FCC-CCA8F98B6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 bwMode="auto">
          <a:xfrm flipH="1">
            <a:off x="1339886" y="3464259"/>
            <a:ext cx="2125345" cy="19768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Mecanum Wheel, 4-in Omnidirectional Wheel, Industrial Robot Kit Drive Wheel  with TPU Rubber Roller : Amazon.ca: Industrial &amp; Scientific">
            <a:extLst>
              <a:ext uri="{FF2B5EF4-FFF2-40B4-BE49-F238E27FC236}">
                <a16:creationId xmlns:a16="http://schemas.microsoft.com/office/drawing/2014/main" id="{FDAD325B-FA85-469E-9058-2ABAB58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9" y="3581758"/>
            <a:ext cx="1859316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AISI 201 / 304 / 316 / 321 / 430 Stainless Steel U Channel Shaped Steel Bar">
            <a:extLst>
              <a:ext uri="{FF2B5EF4-FFF2-40B4-BE49-F238E27FC236}">
                <a16:creationId xmlns:a16="http://schemas.microsoft.com/office/drawing/2014/main" id="{3F56B176-779E-426A-8963-C78C387C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21723" r="6191" b="14601"/>
          <a:stretch/>
        </p:blipFill>
        <p:spPr bwMode="auto">
          <a:xfrm>
            <a:off x="961151" y="3581759"/>
            <a:ext cx="2802098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4" name="Picture 20" descr="Find Best Manufacturer and for Shape Parallelogram Speaker Market at alibaba">
            <a:extLst>
              <a:ext uri="{FF2B5EF4-FFF2-40B4-BE49-F238E27FC236}">
                <a16:creationId xmlns:a16="http://schemas.microsoft.com/office/drawing/2014/main" id="{6CA9C8B0-BC82-4BFF-AD4C-B0660E28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8" y="3314131"/>
            <a:ext cx="2163999" cy="216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6A3B-A0FD-4BD9-8E24-1B1AE2177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926" t="17409" r="8223" b="17871"/>
          <a:stretch/>
        </p:blipFill>
        <p:spPr>
          <a:xfrm>
            <a:off x="2419963" y="3427204"/>
            <a:ext cx="2368483" cy="182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3K Real Plain Weave Carbon Fiber Cloth Carbon Fabric Tape 8inch x 12inch">
            <a:extLst>
              <a:ext uri="{FF2B5EF4-FFF2-40B4-BE49-F238E27FC236}">
                <a16:creationId xmlns:a16="http://schemas.microsoft.com/office/drawing/2014/main" id="{DA3F870A-8673-4CC1-B359-DB485A059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6" b="7852"/>
          <a:stretch/>
        </p:blipFill>
        <p:spPr bwMode="auto">
          <a:xfrm>
            <a:off x="490505" y="2893056"/>
            <a:ext cx="4239806" cy="243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C0A5C-60BD-4F8A-9C04-708B09EAAA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11015" r="659" b="9897"/>
          <a:stretch/>
        </p:blipFill>
        <p:spPr>
          <a:xfrm>
            <a:off x="636546" y="2839997"/>
            <a:ext cx="3982852" cy="2536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Raspberry Pi Camera Module">
            <a:extLst>
              <a:ext uri="{FF2B5EF4-FFF2-40B4-BE49-F238E27FC236}">
                <a16:creationId xmlns:a16="http://schemas.microsoft.com/office/drawing/2014/main" id="{ACD9D51A-7183-4E53-8917-189A5B996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21737"/>
          <a:stretch/>
        </p:blipFill>
        <p:spPr bwMode="auto">
          <a:xfrm>
            <a:off x="3197133" y="3314131"/>
            <a:ext cx="1596077" cy="207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8" name="Picture 24" descr="5 INCH RASPBERRY PI HDMI LCD">
            <a:extLst>
              <a:ext uri="{FF2B5EF4-FFF2-40B4-BE49-F238E27FC236}">
                <a16:creationId xmlns:a16="http://schemas.microsoft.com/office/drawing/2014/main" id="{0F5A046A-69CA-4269-8417-08D3545B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3926"/>
          <a:stretch/>
        </p:blipFill>
        <p:spPr bwMode="auto">
          <a:xfrm>
            <a:off x="798489" y="3392781"/>
            <a:ext cx="2466510" cy="182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16D725-2900-414F-A50B-B043F2583883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4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109842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Task Automation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Resume Screening and Analysis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Automated parsing and evaluation of resumes using AI.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Scoring candidates based on predefined criteria.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Conduct Interviews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Conducting virtual or physical candidate interviews.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Evaluating both technical and personality-based answers</a:t>
            </a:r>
          </a:p>
          <a:p>
            <a:pPr algn="just">
              <a:lnSpc>
                <a:spcPct val="100000"/>
              </a:lnSpc>
            </a:pPr>
            <a:endParaRPr lang="en-US" sz="14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Report Generation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Creating comprehensive reports on recruitment outcomes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3615527-F69E-416F-9DD9-6BBDA7C4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4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096000" y="1222695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Interaction and Communication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Facial Expression Rendering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Ability to display a range of human-like emotions for more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  engaging interactions.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Voice Communication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Support for natural language processing (NLP) to understand and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  respond to spoken language in real-time.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Gesture Recognition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Use of sensors to detect user gestures and respond appropriately. 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3615527-F69E-416F-9DD9-6BBDA7C4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9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4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3615527-F69E-416F-9DD9-6BBDA7C4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311026-0BFB-4488-8AD3-328BF4F369F6}"/>
              </a:ext>
            </a:extLst>
          </p:cNvPr>
          <p:cNvSpPr txBox="1">
            <a:spLocks/>
          </p:cNvSpPr>
          <p:nvPr/>
        </p:nvSpPr>
        <p:spPr>
          <a:xfrm>
            <a:off x="6096000" y="1222695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Others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Mobility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Ability to navigate workspaces autonomously.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Obstacle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detection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and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avoidance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via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sensors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Learning and Adaptability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Continuous improvement through ML/DL models for better task efficiency.</a:t>
            </a: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Decision Support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AI-driven recommendations based on data patterns.</a:t>
            </a: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2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4" y="-141515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3615527-F69E-416F-9DD9-6BBDA7C4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311026-0BFB-4488-8AD3-328BF4F369F6}"/>
              </a:ext>
            </a:extLst>
          </p:cNvPr>
          <p:cNvSpPr txBox="1">
            <a:spLocks/>
          </p:cNvSpPr>
          <p:nvPr/>
        </p:nvSpPr>
        <p:spPr>
          <a:xfrm>
            <a:off x="6096000" y="4560529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374A1-E425-420C-B2FB-701C5FB983FB}"/>
              </a:ext>
            </a:extLst>
          </p:cNvPr>
          <p:cNvSpPr txBox="1">
            <a:spLocks/>
          </p:cNvSpPr>
          <p:nvPr/>
        </p:nvSpPr>
        <p:spPr>
          <a:xfrm>
            <a:off x="6077130" y="202146"/>
            <a:ext cx="5415280" cy="5959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Automated parsing and evaluation of resumes using AI.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Scoring candidates based on predefined criteria.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Conducting virtual or physical candidate interviews.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Evaluating both technical and personality-based answers</a:t>
            </a:r>
            <a:endParaRPr lang="en-US" sz="14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Creating comprehensive reports on recruitment outcomes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Ability to display a range of human-like emotions for more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  engaging interactions.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Support for natural language processing (NLP) to understand and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  respond to spoken language in real-time.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Use of sensors to detect user gestures and respond appropriately. 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Ability to navigate workspaces autonomously.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Obstacle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detection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and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avoidance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via </a:t>
            </a:r>
            <a:r>
              <a:rPr lang="fr-FR" sz="1400" dirty="0" err="1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sensors</a:t>
            </a:r>
            <a:r>
              <a:rPr lang="fr-FR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.</a:t>
            </a: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Continuous improvement through ML/DL models for better task efficiency.</a:t>
            </a:r>
          </a:p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        - AI-driven recommendations based on data patterns.</a:t>
            </a: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08B55C-BAD4-44F1-93E0-1A542B55985C}"/>
              </a:ext>
            </a:extLst>
          </p:cNvPr>
          <p:cNvSpPr txBox="1">
            <a:spLocks/>
          </p:cNvSpPr>
          <p:nvPr/>
        </p:nvSpPr>
        <p:spPr>
          <a:xfrm>
            <a:off x="6096000" y="2583233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28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923383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131560" y="2667505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3615527-F69E-416F-9DD9-6BBDA7C4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311026-0BFB-4488-8AD3-328BF4F369F6}"/>
              </a:ext>
            </a:extLst>
          </p:cNvPr>
          <p:cNvSpPr txBox="1">
            <a:spLocks/>
          </p:cNvSpPr>
          <p:nvPr/>
        </p:nvSpPr>
        <p:spPr>
          <a:xfrm>
            <a:off x="6150429" y="4702044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374A1-E425-420C-B2FB-701C5FB983FB}"/>
              </a:ext>
            </a:extLst>
          </p:cNvPr>
          <p:cNvSpPr txBox="1">
            <a:spLocks/>
          </p:cNvSpPr>
          <p:nvPr/>
        </p:nvSpPr>
        <p:spPr>
          <a:xfrm>
            <a:off x="6131559" y="343661"/>
            <a:ext cx="5415280" cy="5959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  <a:endParaRPr lang="en-US" sz="18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08B55C-BAD4-44F1-93E0-1A542B55985C}"/>
              </a:ext>
            </a:extLst>
          </p:cNvPr>
          <p:cNvSpPr txBox="1">
            <a:spLocks/>
          </p:cNvSpPr>
          <p:nvPr/>
        </p:nvSpPr>
        <p:spPr>
          <a:xfrm>
            <a:off x="6150429" y="272474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47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424543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32719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EC868-DAE3-4778-B85E-DB0349CFE966}"/>
              </a:ext>
            </a:extLst>
          </p:cNvPr>
          <p:cNvSpPr txBox="1">
            <a:spLocks/>
          </p:cNvSpPr>
          <p:nvPr/>
        </p:nvSpPr>
        <p:spPr>
          <a:xfrm>
            <a:off x="651588" y="3847608"/>
            <a:ext cx="5415280" cy="2206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92C0C-557A-43E2-B648-28B4A7D0D249}"/>
              </a:ext>
            </a:extLst>
          </p:cNvPr>
          <p:cNvSpPr txBox="1">
            <a:spLocks/>
          </p:cNvSpPr>
          <p:nvPr/>
        </p:nvSpPr>
        <p:spPr>
          <a:xfrm>
            <a:off x="7647992" y="2780522"/>
            <a:ext cx="4429295" cy="1067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 Functional Requirements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25E66-1F38-4E45-9C1B-67F25B03355B}"/>
              </a:ext>
            </a:extLst>
          </p:cNvPr>
          <p:cNvSpPr/>
          <p:nvPr/>
        </p:nvSpPr>
        <p:spPr>
          <a:xfrm>
            <a:off x="7647992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D4CF-EBD7-4227-92AE-4CCF209FDEB7}"/>
              </a:ext>
            </a:extLst>
          </p:cNvPr>
          <p:cNvSpPr/>
          <p:nvPr/>
        </p:nvSpPr>
        <p:spPr>
          <a:xfrm>
            <a:off x="651588" y="813701"/>
            <a:ext cx="6096000" cy="33387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Performance/Speed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Scalability of Personalization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Accuracy of CV Screening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Ethical and Explainable AI in User Profiling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Environment Understanding Reliability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Efficiency in Task Execution</a:t>
            </a:r>
            <a:endParaRPr lang="en-US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789853" y="586110"/>
            <a:ext cx="4464696" cy="1022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Tools </a:t>
            </a:r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  <a:endParaRPr lang="en-US" sz="2000" b="1" dirty="0">
              <a:solidFill>
                <a:schemeClr val="accent1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  <a:p>
            <a:pPr algn="l"/>
            <a:r>
              <a:rPr lang="en-US" sz="20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 Technologies</a:t>
            </a:r>
            <a:endParaRPr lang="en-US" sz="20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66952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2915952" y="197237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B1087-36B5-464C-8FBD-AF3764DD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15" y="1972376"/>
            <a:ext cx="988527" cy="988527"/>
          </a:xfrm>
          <a:prstGeom prst="rect">
            <a:avLst/>
          </a:prstGeom>
        </p:spPr>
      </p:pic>
      <p:pic>
        <p:nvPicPr>
          <p:cNvPr id="2052" name="Picture 4" descr="Php - Social media &amp; Logos Icons">
            <a:extLst>
              <a:ext uri="{FF2B5EF4-FFF2-40B4-BE49-F238E27FC236}">
                <a16:creationId xmlns:a16="http://schemas.microsoft.com/office/drawing/2014/main" id="{1457D781-1365-47AB-83F0-2B8D9D65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5" y="3337666"/>
            <a:ext cx="988527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e MERN Stack Developer | ARK Infosoft">
            <a:extLst>
              <a:ext uri="{FF2B5EF4-FFF2-40B4-BE49-F238E27FC236}">
                <a16:creationId xmlns:a16="http://schemas.microsoft.com/office/drawing/2014/main" id="{9252971B-70AD-4EA5-B5AF-2C9E6A44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6" y="4871017"/>
            <a:ext cx="986406" cy="9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315532D-2A7D-4EC1-B85B-097E24F54860}"/>
              </a:ext>
            </a:extLst>
          </p:cNvPr>
          <p:cNvSpPr txBox="1">
            <a:spLocks/>
          </p:cNvSpPr>
          <p:nvPr/>
        </p:nvSpPr>
        <p:spPr>
          <a:xfrm>
            <a:off x="2915952" y="3337666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FC835A-EB6B-4AA0-9711-B56961E1D00B}"/>
              </a:ext>
            </a:extLst>
          </p:cNvPr>
          <p:cNvSpPr txBox="1">
            <a:spLocks/>
          </p:cNvSpPr>
          <p:nvPr/>
        </p:nvSpPr>
        <p:spPr>
          <a:xfrm>
            <a:off x="2915952" y="4871017"/>
            <a:ext cx="6130050" cy="10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MERN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9437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1" y="2943058"/>
            <a:ext cx="5646838" cy="739942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879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482C-2505-46C9-A48C-E3BA67E0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-4070017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55F2B21-8846-4FE8-A7C3-5EFF87AA1CC3}"/>
              </a:ext>
            </a:extLst>
          </p:cNvPr>
          <p:cNvSpPr/>
          <p:nvPr/>
        </p:nvSpPr>
        <p:spPr>
          <a:xfrm>
            <a:off x="0" y="-4071887"/>
            <a:ext cx="12192000" cy="685987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42DBB8-9F61-4451-A647-0F192CE9AB6A}"/>
              </a:ext>
            </a:extLst>
          </p:cNvPr>
          <p:cNvGrpSpPr/>
          <p:nvPr/>
        </p:nvGrpSpPr>
        <p:grpSpPr>
          <a:xfrm>
            <a:off x="4966740" y="4572862"/>
            <a:ext cx="2258518" cy="1235912"/>
            <a:chOff x="4966739" y="3703900"/>
            <a:chExt cx="2258518" cy="1235912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7549254-934D-485C-AC11-CB3EEFBC708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b="1" dirty="0">
                  <a:solidFill>
                    <a:schemeClr val="accent1"/>
                  </a:solidFill>
                  <a:latin typeface="Satoshi" pitchFamily="50" charset="0"/>
                </a:rPr>
                <a:t>Usman</a:t>
              </a:r>
              <a:r>
                <a:rPr lang="en-US" sz="3200" b="1" dirty="0">
                  <a:solidFill>
                    <a:schemeClr val="accent1"/>
                  </a:solidFill>
                  <a:latin typeface="Satoshi" pitchFamily="50" charset="0"/>
                </a:rPr>
                <a:t> Ali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ECE4A7-673A-41E0-A7DE-B1022B40164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CEBDE8-B941-46D7-ABC7-382EDECF0A5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Supervisor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724BA0-2729-4E54-8752-039353A69705}"/>
              </a:ext>
            </a:extLst>
          </p:cNvPr>
          <p:cNvGrpSpPr/>
          <p:nvPr/>
        </p:nvGrpSpPr>
        <p:grpSpPr>
          <a:xfrm>
            <a:off x="7307169" y="4572862"/>
            <a:ext cx="2258518" cy="1235912"/>
            <a:chOff x="4966739" y="3703900"/>
            <a:chExt cx="2258518" cy="1235912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B48ED5E-6BF1-48C7-A144-987FECCFD99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Sadia J.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DE7744-F834-4C03-B68F-E608C0311981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673E21F-0B47-4502-A783-2B3A26CC48E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Scrum Master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58371B-1F33-497A-A919-892246D96AC4}"/>
              </a:ext>
            </a:extLst>
          </p:cNvPr>
          <p:cNvGrpSpPr/>
          <p:nvPr/>
        </p:nvGrpSpPr>
        <p:grpSpPr>
          <a:xfrm>
            <a:off x="9495198" y="4574732"/>
            <a:ext cx="2258518" cy="1235912"/>
            <a:chOff x="4966739" y="3703900"/>
            <a:chExt cx="2258518" cy="1235912"/>
          </a:xfrm>
        </p:grpSpPr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1CAD358-F03D-4935-B8D4-1BCDD4DE0E3C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F.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195101-8C0B-40DF-97EC-AFD3D5BFCDB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B4A8231-F2AF-4544-AAD0-537A613694F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A704C-8230-4281-AD98-C64B1D9ADD1D}"/>
              </a:ext>
            </a:extLst>
          </p:cNvPr>
          <p:cNvGrpSpPr/>
          <p:nvPr/>
        </p:nvGrpSpPr>
        <p:grpSpPr>
          <a:xfrm>
            <a:off x="2625771" y="4572862"/>
            <a:ext cx="2258518" cy="1235912"/>
            <a:chOff x="4966739" y="3703900"/>
            <a:chExt cx="2258518" cy="1235912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756198DC-CDA4-486A-8AE2-74AEA697877A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A.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A35AF-9194-40BD-9F47-C34485594914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4000302-7870-43A7-89AF-2F6E22062B72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6A72B2-5DC7-4FB7-880B-6B0D4B5DC460}"/>
              </a:ext>
            </a:extLst>
          </p:cNvPr>
          <p:cNvGrpSpPr/>
          <p:nvPr/>
        </p:nvGrpSpPr>
        <p:grpSpPr>
          <a:xfrm>
            <a:off x="412154" y="4574732"/>
            <a:ext cx="2258518" cy="1235912"/>
            <a:chOff x="4966739" y="3703900"/>
            <a:chExt cx="2258518" cy="123591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FDC2A3B2-468B-46EF-8B43-C1198847BD7E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Muqeet A.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199959F-25BC-436B-8C1A-80D7EBF589F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99613E2-D896-4E55-A9E7-590C68985FD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2EC2F4-762B-4B91-8C49-38BDEC254C95}"/>
              </a:ext>
            </a:extLst>
          </p:cNvPr>
          <p:cNvGrpSpPr/>
          <p:nvPr/>
        </p:nvGrpSpPr>
        <p:grpSpPr>
          <a:xfrm>
            <a:off x="5008121" y="21573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E00827-3B9E-4E9E-BC4E-81C407061812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CCB4B-6128-4B5E-9DAB-E92BEA4A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271F2-7888-4317-BAA7-7DD4D2B69622}"/>
              </a:ext>
            </a:extLst>
          </p:cNvPr>
          <p:cNvGrpSpPr/>
          <p:nvPr/>
        </p:nvGrpSpPr>
        <p:grpSpPr>
          <a:xfrm>
            <a:off x="639569" y="2425365"/>
            <a:ext cx="1863451" cy="1918629"/>
            <a:chOff x="639569" y="1585598"/>
            <a:chExt cx="1863451" cy="19186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3A5EF-C00A-4835-B03D-18086B774700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D458F5-04A5-4859-A827-F7BCC15BB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585598"/>
              <a:ext cx="1789378" cy="1918629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A58448-E047-4032-8A37-FF1CA8B4AB75}"/>
              </a:ext>
            </a:extLst>
          </p:cNvPr>
          <p:cNvGrpSpPr/>
          <p:nvPr/>
        </p:nvGrpSpPr>
        <p:grpSpPr>
          <a:xfrm>
            <a:off x="2823845" y="246378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3CA951-CFA6-45E3-BB91-B520BD24F753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8E6758-E1B4-4AA9-BA5D-D642F8306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011704-4CF8-412B-861A-8C0552088302}"/>
              </a:ext>
            </a:extLst>
          </p:cNvPr>
          <p:cNvGrpSpPr/>
          <p:nvPr/>
        </p:nvGrpSpPr>
        <p:grpSpPr>
          <a:xfrm>
            <a:off x="7504703" y="2433309"/>
            <a:ext cx="1877393" cy="1873611"/>
            <a:chOff x="7504703" y="1565549"/>
            <a:chExt cx="1877393" cy="187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A3DF72-A116-4CD6-B4D9-C457D69D2A2F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9067299-486A-4737-AA76-55C55479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7727"/>
            <a:stretch/>
          </p:blipFill>
          <p:spPr>
            <a:xfrm flipH="1">
              <a:off x="7511140" y="1568205"/>
              <a:ext cx="1870956" cy="1870955"/>
            </a:xfrm>
            <a:prstGeom prst="roundRect">
              <a:avLst>
                <a:gd name="adj" fmla="val 6199"/>
              </a:avLst>
            </a:prstGeom>
            <a:effectLst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3147F6-BEA2-40DA-9358-A32FFF8EC046}"/>
              </a:ext>
            </a:extLst>
          </p:cNvPr>
          <p:cNvGrpSpPr/>
          <p:nvPr/>
        </p:nvGrpSpPr>
        <p:grpSpPr>
          <a:xfrm>
            <a:off x="9688979" y="242580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2CD05F-D51F-43DE-9A99-3E0CE56E9111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31EFC3-80F0-492C-9744-A12BDA3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52B21FAB-6180-4646-9362-0FC4BEF4BB36}"/>
              </a:ext>
            </a:extLst>
          </p:cNvPr>
          <p:cNvSpPr txBox="1">
            <a:spLocks/>
          </p:cNvSpPr>
          <p:nvPr/>
        </p:nvSpPr>
        <p:spPr>
          <a:xfrm>
            <a:off x="3463138" y="616809"/>
            <a:ext cx="4983480" cy="994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342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7AE1EB-92FB-4E1A-8B97-4C016B2E1AB2}"/>
              </a:ext>
            </a:extLst>
          </p:cNvPr>
          <p:cNvSpPr txBox="1">
            <a:spLocks/>
          </p:cNvSpPr>
          <p:nvPr/>
        </p:nvSpPr>
        <p:spPr>
          <a:xfrm>
            <a:off x="496799" y="1264875"/>
            <a:ext cx="565404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16CC71-4401-4EBF-9B32-42A6D1A46C13}"/>
              </a:ext>
            </a:extLst>
          </p:cNvPr>
          <p:cNvSpPr txBox="1">
            <a:spLocks/>
          </p:cNvSpPr>
          <p:nvPr/>
        </p:nvSpPr>
        <p:spPr>
          <a:xfrm>
            <a:off x="511210" y="999880"/>
            <a:ext cx="4983480" cy="386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Extracted from proposal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2E0F4B-B29F-4866-9836-A3B2040DB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669228"/>
              </p:ext>
            </p:extLst>
          </p:nvPr>
        </p:nvGraphicFramePr>
        <p:xfrm>
          <a:off x="6732355" y="2923825"/>
          <a:ext cx="49834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42946E18-14AE-4291-8638-225A556D2EAB}"/>
              </a:ext>
            </a:extLst>
          </p:cNvPr>
          <p:cNvSpPr txBox="1">
            <a:spLocks/>
          </p:cNvSpPr>
          <p:nvPr/>
        </p:nvSpPr>
        <p:spPr>
          <a:xfrm>
            <a:off x="505460" y="3652833"/>
            <a:ext cx="4983480" cy="220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HR processes are inefficient, with qualified candidates often overlooked due to manual resume screening and time-intensive interview processes. While existing AI solutions are limited to basic chatbots, there's a need for human-like interaction and end-to-end systems that can handle multiple HR tasks efficiently and build user trust.</a:t>
            </a:r>
          </a:p>
          <a:p>
            <a:pPr algn="just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(Further details are added into Proposal)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B361E-F5E6-4E63-969E-52BC780BD300}"/>
              </a:ext>
            </a:extLst>
          </p:cNvPr>
          <p:cNvGrpSpPr/>
          <p:nvPr/>
        </p:nvGrpSpPr>
        <p:grpSpPr>
          <a:xfrm>
            <a:off x="7721228" y="1029881"/>
            <a:ext cx="4470772" cy="571986"/>
            <a:chOff x="7721228" y="1029881"/>
            <a:chExt cx="4470772" cy="57198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0ED2F4-C0A2-4471-8173-8A3FDFB7369D}"/>
                </a:ext>
              </a:extLst>
            </p:cNvPr>
            <p:cNvSpPr txBox="1">
              <a:spLocks/>
            </p:cNvSpPr>
            <p:nvPr/>
          </p:nvSpPr>
          <p:spPr>
            <a:xfrm>
              <a:off x="7721228" y="1029881"/>
              <a:ext cx="1889698" cy="332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Labor force growth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D62D2-4A97-4BC7-A797-1AAEDD5BB439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80" y="1601867"/>
              <a:ext cx="339852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4F00A8-94DF-412A-AC91-DC126993F81D}"/>
              </a:ext>
            </a:extLst>
          </p:cNvPr>
          <p:cNvSpPr/>
          <p:nvPr/>
        </p:nvSpPr>
        <p:spPr>
          <a:xfrm>
            <a:off x="8472467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698D3C-94CD-41DC-8FA8-82E58FFC4ED1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94D3F8-7AB0-4F38-8413-0B4DE3B9AF5F}"/>
              </a:ext>
            </a:extLst>
          </p:cNvPr>
          <p:cNvSpPr/>
          <p:nvPr/>
        </p:nvSpPr>
        <p:spPr>
          <a:xfrm>
            <a:off x="2509389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EE06BA-CC7C-426E-811B-1458D56B7E57}"/>
              </a:ext>
            </a:extLst>
          </p:cNvPr>
          <p:cNvSpPr txBox="1">
            <a:spLocks/>
          </p:cNvSpPr>
          <p:nvPr/>
        </p:nvSpPr>
        <p:spPr>
          <a:xfrm>
            <a:off x="1255960" y="984533"/>
            <a:ext cx="2878293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 and Challenges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65140-EBDB-4997-8C9B-80FC2D6BD054}"/>
              </a:ext>
            </a:extLst>
          </p:cNvPr>
          <p:cNvGrpSpPr/>
          <p:nvPr/>
        </p:nvGrpSpPr>
        <p:grpSpPr>
          <a:xfrm>
            <a:off x="-116372" y="2006108"/>
            <a:ext cx="3832344" cy="4040935"/>
            <a:chOff x="-116372" y="2006108"/>
            <a:chExt cx="3832344" cy="4040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EC04A7-AAF9-4AF9-B848-1EF6600B8B66}"/>
                </a:ext>
              </a:extLst>
            </p:cNvPr>
            <p:cNvGrpSpPr/>
            <p:nvPr/>
          </p:nvGrpSpPr>
          <p:grpSpPr>
            <a:xfrm>
              <a:off x="-116372" y="2006108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658B868-D705-4EFD-B95E-6FF6826B33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8916133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90BE0F5-78DC-4975-B7C8-6EA5C6591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70%</a:t>
                </a:r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5A21A62A-5D21-40D3-8DB7-253FE448EE87}"/>
                </a:ext>
              </a:extLst>
            </p:cNvPr>
            <p:cNvSpPr txBox="1">
              <a:spLocks/>
            </p:cNvSpPr>
            <p:nvPr/>
          </p:nvSpPr>
          <p:spPr>
            <a:xfrm>
              <a:off x="643612" y="5130328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Fresh graduates in IT sector find a job within first 6 months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24C4A8-6422-4615-8565-92C485E8ED6B}"/>
              </a:ext>
            </a:extLst>
          </p:cNvPr>
          <p:cNvGrpSpPr/>
          <p:nvPr/>
        </p:nvGrpSpPr>
        <p:grpSpPr>
          <a:xfrm>
            <a:off x="2739828" y="1999403"/>
            <a:ext cx="3832344" cy="4053046"/>
            <a:chOff x="2739828" y="1999403"/>
            <a:chExt cx="3832344" cy="40530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ACB7F4-0E3F-4F5B-B322-B20E02730FE8}"/>
                </a:ext>
              </a:extLst>
            </p:cNvPr>
            <p:cNvGrpSpPr/>
            <p:nvPr/>
          </p:nvGrpSpPr>
          <p:grpSpPr>
            <a:xfrm>
              <a:off x="2739828" y="1999403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32FDB748-C584-4FAA-BFA7-EF10FF24F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957311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DF2D4B8-D8B1-4D82-A5E7-925A71D18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30%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3677151-33D6-4497-9C30-52F949597F30}"/>
                </a:ext>
              </a:extLst>
            </p:cNvPr>
            <p:cNvSpPr txBox="1">
              <a:spLocks/>
            </p:cNvSpPr>
            <p:nvPr/>
          </p:nvSpPr>
          <p:spPr>
            <a:xfrm>
              <a:off x="3499812" y="5135734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Annual growth is observed in IT and digital services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96442-D254-43B1-A2D7-0C1B345254E5}"/>
              </a:ext>
            </a:extLst>
          </p:cNvPr>
          <p:cNvGrpSpPr/>
          <p:nvPr/>
        </p:nvGrpSpPr>
        <p:grpSpPr>
          <a:xfrm>
            <a:off x="5636035" y="1994119"/>
            <a:ext cx="3832344" cy="4052272"/>
            <a:chOff x="5636035" y="1994119"/>
            <a:chExt cx="3832344" cy="40522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33218E-2D35-4A48-AFAD-FCDD1D061616}"/>
                </a:ext>
              </a:extLst>
            </p:cNvPr>
            <p:cNvGrpSpPr/>
            <p:nvPr/>
          </p:nvGrpSpPr>
          <p:grpSpPr>
            <a:xfrm>
              <a:off x="5636035" y="1994119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E2E665CC-0255-4A96-9E21-26E4D51215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35790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E8A0580-95ED-4F06-BA31-A82640164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15%</a:t>
                </a:r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09926475-8B88-4834-A295-3D02B60021F4}"/>
                </a:ext>
              </a:extLst>
            </p:cNvPr>
            <p:cNvSpPr txBox="1">
              <a:spLocks/>
            </p:cNvSpPr>
            <p:nvPr/>
          </p:nvSpPr>
          <p:spPr>
            <a:xfrm>
              <a:off x="6396019" y="5129676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 in demand for skilled HR professionals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75023-9EA2-4D1D-8E56-42913A2560FF}"/>
              </a:ext>
            </a:extLst>
          </p:cNvPr>
          <p:cNvGrpSpPr/>
          <p:nvPr/>
        </p:nvGrpSpPr>
        <p:grpSpPr>
          <a:xfrm>
            <a:off x="8424149" y="1994267"/>
            <a:ext cx="3832344" cy="3908425"/>
            <a:chOff x="8424149" y="2135061"/>
            <a:chExt cx="3832344" cy="39084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70A553-2344-4A76-B8C5-0A6C30F5907B}"/>
                </a:ext>
              </a:extLst>
            </p:cNvPr>
            <p:cNvGrpSpPr/>
            <p:nvPr/>
          </p:nvGrpSpPr>
          <p:grpSpPr>
            <a:xfrm>
              <a:off x="8424149" y="2135061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732C3C5B-AF37-45D8-82C0-C19C6F1A71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5008910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0865CD5D-1B68-4EE8-8FE9-8EC62EFF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47%</a:t>
                </a: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40F6182-6E65-461D-BA2D-0E35D62CC083}"/>
                </a:ext>
              </a:extLst>
            </p:cNvPr>
            <p:cNvSpPr txBox="1">
              <a:spLocks/>
            </p:cNvSpPr>
            <p:nvPr/>
          </p:nvSpPr>
          <p:spPr>
            <a:xfrm>
              <a:off x="9184133" y="5126771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Candidates are hired due to favoritism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73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FF372B-9B64-4E2E-A82A-0C84FF47DB8C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380689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B9218E-2DD7-4678-9627-BFD7D34542FE}"/>
              </a:ext>
            </a:extLst>
          </p:cNvPr>
          <p:cNvSpPr/>
          <p:nvPr/>
        </p:nvSpPr>
        <p:spPr>
          <a:xfrm>
            <a:off x="3612163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9EC39B-613E-4614-AB6A-4D71384273BB}"/>
              </a:ext>
            </a:extLst>
          </p:cNvPr>
          <p:cNvSpPr txBox="1">
            <a:spLocks/>
          </p:cNvSpPr>
          <p:nvPr/>
        </p:nvSpPr>
        <p:spPr>
          <a:xfrm>
            <a:off x="2792682" y="996787"/>
            <a:ext cx="2028416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Recruitment Metrics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DE156-72BA-4BAB-8A0C-E7E1A4953A79}"/>
              </a:ext>
            </a:extLst>
          </p:cNvPr>
          <p:cNvGrpSpPr/>
          <p:nvPr/>
        </p:nvGrpSpPr>
        <p:grpSpPr>
          <a:xfrm>
            <a:off x="597164" y="2113389"/>
            <a:ext cx="3666927" cy="2034073"/>
            <a:chOff x="597164" y="2113389"/>
            <a:chExt cx="3666927" cy="2034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8201DB-AC52-4C56-8537-E0183C7F8305}"/>
                </a:ext>
              </a:extLst>
            </p:cNvPr>
            <p:cNvSpPr/>
            <p:nvPr/>
          </p:nvSpPr>
          <p:spPr>
            <a:xfrm>
              <a:off x="606491" y="211338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F1C74F8-43EF-4385-A80F-F6E92025A61A}"/>
                </a:ext>
              </a:extLst>
            </p:cNvPr>
            <p:cNvSpPr txBox="1">
              <a:spLocks/>
            </p:cNvSpPr>
            <p:nvPr/>
          </p:nvSpPr>
          <p:spPr>
            <a:xfrm>
              <a:off x="597164" y="2564972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1.84M +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6B7C9EF-0A5E-428A-B036-1071855DD1A0}"/>
                </a:ext>
              </a:extLst>
            </p:cNvPr>
            <p:cNvSpPr txBox="1">
              <a:spLocks/>
            </p:cNvSpPr>
            <p:nvPr/>
          </p:nvSpPr>
          <p:spPr>
            <a:xfrm>
              <a:off x="603382" y="3114040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Job openings / year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EB59B3-00AB-4BCE-92CF-888A5F7AE94A}"/>
              </a:ext>
            </a:extLst>
          </p:cNvPr>
          <p:cNvGrpSpPr/>
          <p:nvPr/>
        </p:nvGrpSpPr>
        <p:grpSpPr>
          <a:xfrm>
            <a:off x="7921691" y="2108719"/>
            <a:ext cx="3657600" cy="2034073"/>
            <a:chOff x="7921691" y="2108719"/>
            <a:chExt cx="3657600" cy="20340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62D1D0-D7E8-49BF-85F7-D20EE88158D4}"/>
                </a:ext>
              </a:extLst>
            </p:cNvPr>
            <p:cNvSpPr/>
            <p:nvPr/>
          </p:nvSpPr>
          <p:spPr>
            <a:xfrm>
              <a:off x="7921691" y="210871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8B72B49-C877-459F-90B2-F99B463790D1}"/>
                </a:ext>
              </a:extLst>
            </p:cNvPr>
            <p:cNvSpPr txBox="1">
              <a:spLocks/>
            </p:cNvSpPr>
            <p:nvPr/>
          </p:nvSpPr>
          <p:spPr>
            <a:xfrm>
              <a:off x="7927909" y="2565840"/>
              <a:ext cx="364827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173M +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3581C2A-421E-4218-837B-BB07C7A53DB2}"/>
                </a:ext>
              </a:extLst>
            </p:cNvPr>
            <p:cNvSpPr txBox="1">
              <a:spLocks/>
            </p:cNvSpPr>
            <p:nvPr/>
          </p:nvSpPr>
          <p:spPr>
            <a:xfrm>
              <a:off x="7927908" y="3114908"/>
              <a:ext cx="3648273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Applications processed H1-2024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0C076-BBF6-4668-99D8-355B59320349}"/>
              </a:ext>
            </a:extLst>
          </p:cNvPr>
          <p:cNvGrpSpPr/>
          <p:nvPr/>
        </p:nvGrpSpPr>
        <p:grpSpPr>
          <a:xfrm>
            <a:off x="4273418" y="2564972"/>
            <a:ext cx="3482602" cy="1219628"/>
            <a:chOff x="4273418" y="2564972"/>
            <a:chExt cx="3482602" cy="1219628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F600C7-FE35-489D-892C-9258A2DFA367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2564972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1.51M +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66F6139-D3C4-4592-84DC-FC958F8C9DB4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3114040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Employees hired / year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22A2C7-5AFB-450A-AC1D-B5EF166610B3}"/>
              </a:ext>
            </a:extLst>
          </p:cNvPr>
          <p:cNvGrpSpPr/>
          <p:nvPr/>
        </p:nvGrpSpPr>
        <p:grpSpPr>
          <a:xfrm>
            <a:off x="606491" y="4707067"/>
            <a:ext cx="3482602" cy="1219628"/>
            <a:chOff x="606491" y="4707067"/>
            <a:chExt cx="3482602" cy="121962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DF7F3E-8B07-4AED-AA0A-846988AAAFF2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4707067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&gt; 1 Month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6F77C9-686A-4455-8F12-7050331EF93C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5256135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hiring process / job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FDEB5-FAB3-493F-850D-3604DBB90883}"/>
              </a:ext>
            </a:extLst>
          </p:cNvPr>
          <p:cNvGrpSpPr/>
          <p:nvPr/>
        </p:nvGrpSpPr>
        <p:grpSpPr>
          <a:xfrm>
            <a:off x="4267200" y="4142792"/>
            <a:ext cx="3657600" cy="2034073"/>
            <a:chOff x="4267200" y="4142792"/>
            <a:chExt cx="3657600" cy="20340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315FF-CF01-4FB8-8425-77648E04BB51}"/>
                </a:ext>
              </a:extLst>
            </p:cNvPr>
            <p:cNvSpPr/>
            <p:nvPr/>
          </p:nvSpPr>
          <p:spPr>
            <a:xfrm>
              <a:off x="4267200" y="4142792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2FC204A-F856-4E57-BA63-0CD5C70DE9BC}"/>
                </a:ext>
              </a:extLst>
            </p:cNvPr>
            <p:cNvSpPr txBox="1">
              <a:spLocks/>
            </p:cNvSpPr>
            <p:nvPr/>
          </p:nvSpPr>
          <p:spPr>
            <a:xfrm>
              <a:off x="4303176" y="4707067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30B +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BC2698C-EE0E-43EF-9F3A-75892E9D96E9}"/>
                </a:ext>
              </a:extLst>
            </p:cNvPr>
            <p:cNvSpPr txBox="1">
              <a:spLocks/>
            </p:cNvSpPr>
            <p:nvPr/>
          </p:nvSpPr>
          <p:spPr>
            <a:xfrm>
              <a:off x="4309394" y="5256135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Spent in HR salaries / year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DDFC23-0E20-455F-935F-470A77E07F73}"/>
              </a:ext>
            </a:extLst>
          </p:cNvPr>
          <p:cNvGrpSpPr/>
          <p:nvPr/>
        </p:nvGrpSpPr>
        <p:grpSpPr>
          <a:xfrm>
            <a:off x="7942011" y="4707067"/>
            <a:ext cx="3634170" cy="1219628"/>
            <a:chOff x="7942011" y="4707067"/>
            <a:chExt cx="3634170" cy="1219628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B11314F-B56D-4AF4-9E9E-2C51EF52253A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4707067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1/2 Hour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4B3A23B5-167F-44B2-9D9A-84F82C9862A9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5256135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interview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920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678" y="2546429"/>
            <a:ext cx="4983480" cy="1231353"/>
          </a:xfrm>
        </p:spPr>
        <p:txBody>
          <a:bodyPr anchor="ctr"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0D2688-55D5-4617-B6B6-90690591D355}"/>
              </a:ext>
            </a:extLst>
          </p:cNvPr>
          <p:cNvSpPr txBox="1">
            <a:spLocks/>
          </p:cNvSpPr>
          <p:nvPr/>
        </p:nvSpPr>
        <p:spPr>
          <a:xfrm>
            <a:off x="3818487" y="2155910"/>
            <a:ext cx="480986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7945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729205"/>
            <a:ext cx="1847319" cy="489418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94938" y="2833420"/>
            <a:ext cx="471784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 that can: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BA53-5025-41D1-9323-EC82E3CB1308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DA586-D2A9-4F9D-AC21-D98ABD0EC486}"/>
              </a:ext>
            </a:extLst>
          </p:cNvPr>
          <p:cNvSpPr txBox="1">
            <a:spLocks/>
          </p:cNvSpPr>
          <p:nvPr/>
        </p:nvSpPr>
        <p:spPr>
          <a:xfrm>
            <a:off x="594938" y="3429000"/>
            <a:ext cx="4717841" cy="1944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Screen &amp; analyze resumes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Take interviews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Generate interview reports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Interact with candidates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Observe its surroundings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Show gestures and expressions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1E017-BECC-4C5D-BA1C-F5F9A2B2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5" y="1400569"/>
            <a:ext cx="4303853" cy="47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4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831692"/>
            <a:ext cx="5415280" cy="209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algn="l">
              <a:lnSpc>
                <a:spcPct val="100000"/>
              </a:lnSpc>
            </a:pP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DOI: 10.1108/978-1-80382-027-920231015</a:t>
            </a: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AI-HRM: Artificial Intelligence in Human Resource</a:t>
            </a: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chemeClr val="bg1"/>
                </a:solidFill>
                <a:latin typeface="Satoshi" pitchFamily="50" charset="0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| Vol.2 , No.2 , PP. 1-7 ,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526969"/>
            <a:ext cx="5415280" cy="271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ALIF promotes Human-Like Interaction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ALIF incorporates following features to improve user trust and engagement: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Expressive faces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Body language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feature go beyond the typical virtual assistants seen in HR automation systems by aligning more closely with human interaction needs.</a:t>
            </a:r>
          </a:p>
        </p:txBody>
      </p:sp>
    </p:spTree>
    <p:extLst>
      <p:ext uri="{BB962C8B-B14F-4D97-AF65-F5344CB8AC3E}">
        <p14:creationId xmlns:p14="http://schemas.microsoft.com/office/powerpoint/2010/main" val="49807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ALI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43C"/>
      </a:accent1>
      <a:accent2>
        <a:srgbClr val="35456E"/>
      </a:accent2>
      <a:accent3>
        <a:srgbClr val="5E7EA6"/>
      </a:accent3>
      <a:accent4>
        <a:srgbClr val="87A2BA"/>
      </a:accent4>
      <a:accent5>
        <a:srgbClr val="C8E0E9"/>
      </a:accent5>
      <a:accent6>
        <a:srgbClr val="E95949"/>
      </a:accent6>
      <a:hlink>
        <a:srgbClr val="57A9CB"/>
      </a:hlink>
      <a:folHlink>
        <a:srgbClr val="9650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</TotalTime>
  <Words>994</Words>
  <Application>Microsoft Office PowerPoint</Application>
  <PresentationFormat>Widescreen</PresentationFormat>
  <Paragraphs>251</Paragraphs>
  <Slides>29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Bell MT</vt:lpstr>
      <vt:lpstr>Calibri</vt:lpstr>
      <vt:lpstr>Calibri Light</vt:lpstr>
      <vt:lpstr>FSP DEMO - Integral CF</vt:lpstr>
      <vt:lpstr>Poppins</vt:lpstr>
      <vt:lpstr>Poppins Light</vt:lpstr>
      <vt:lpstr>Poppins Medium</vt:lpstr>
      <vt:lpstr>Satoshi</vt:lpstr>
      <vt:lpstr>Wingdings</vt:lpstr>
      <vt:lpstr>Office Theme</vt:lpstr>
      <vt:lpstr>PowerPoint Presentation</vt:lpstr>
      <vt:lpstr>ALIF</vt:lpstr>
      <vt:lpstr>PowerPoint Presentation</vt:lpstr>
      <vt:lpstr>PowerPoint Presentation</vt:lpstr>
      <vt:lpstr>PowerPoint Presentation</vt:lpstr>
      <vt:lpstr>PowerPoint Presentation</vt:lpstr>
      <vt:lpstr>ALIF</vt:lpstr>
      <vt:lpstr>ALIF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Muqeet</dc:creator>
  <cp:lastModifiedBy>Abdullah Faisal</cp:lastModifiedBy>
  <cp:revision>315</cp:revision>
  <dcterms:created xsi:type="dcterms:W3CDTF">2024-11-18T05:34:04Z</dcterms:created>
  <dcterms:modified xsi:type="dcterms:W3CDTF">2024-12-03T22:33:25Z</dcterms:modified>
</cp:coreProperties>
</file>